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1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/>
          <p:nvPr/>
        </p:nvSpPr>
        <p:spPr>
          <a:xfrm>
            <a:off x="6280190" y="2546985"/>
            <a:ext cx="7556400" cy="1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33939"/>
              </a:buClr>
              <a:buSzPts val="4450"/>
              <a:buFont typeface="Syne"/>
              <a:buNone/>
            </a:pPr>
            <a:r>
              <a:rPr lang="en-US" sz="4450" b="1" i="0" u="none" strike="noStrike" cap="none">
                <a:solidFill>
                  <a:srgbClr val="233939"/>
                </a:solidFill>
                <a:latin typeface="Syne"/>
                <a:ea typeface="Syne"/>
                <a:cs typeface="Syne"/>
                <a:sym typeface="Syne"/>
              </a:rPr>
              <a:t>Maximizing Revenue for Taxi Cab Drivers</a:t>
            </a:r>
            <a:endParaRPr sz="4450" b="0" i="0" u="none" strike="noStrike" cap="none"/>
          </a:p>
        </p:txBody>
      </p:sp>
      <p:sp>
        <p:nvSpPr>
          <p:cNvPr id="21" name="Google Shape;21;p1"/>
          <p:cNvSpPr/>
          <p:nvPr/>
        </p:nvSpPr>
        <p:spPr>
          <a:xfrm>
            <a:off x="6280190" y="4304705"/>
            <a:ext cx="75564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750"/>
              <a:buFont typeface="Overpass Light"/>
              <a:buNone/>
            </a:pPr>
            <a:r>
              <a:rPr lang="en-US" sz="1750" b="0" i="0" u="none" strike="noStrike" cap="none">
                <a:solidFill>
                  <a:srgbClr val="3B4E4E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A data-driven approach using hypothesis testing &amp; regression analysis for stakeholder presentation.</a:t>
            </a:r>
            <a:endParaRPr sz="1750" b="0" i="0" u="none" strike="noStrike" cap="none"/>
          </a:p>
        </p:txBody>
      </p:sp>
      <p:sp>
        <p:nvSpPr>
          <p:cNvPr id="22" name="Google Shape;22;p1"/>
          <p:cNvSpPr/>
          <p:nvPr/>
        </p:nvSpPr>
        <p:spPr>
          <a:xfrm>
            <a:off x="6280190" y="5302568"/>
            <a:ext cx="363000" cy="363000"/>
          </a:xfrm>
          <a:prstGeom prst="roundRect">
            <a:avLst>
              <a:gd name="adj" fmla="val 25194296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8878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Questions &amp; Answers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49423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Business Problem &amp; Objective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80714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600932"/>
            <a:ext cx="2291953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Maximize Earnings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445681"/>
            <a:ext cx="2291953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Does payment method impact fare revenue?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904" y="380714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4600932"/>
            <a:ext cx="229207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Key Question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5904" y="5091351"/>
            <a:ext cx="2292072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Can encouraging certain payments lead to higher fares?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138" y="380714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4600932"/>
            <a:ext cx="229195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138" y="5091351"/>
            <a:ext cx="2291953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Actionable, data-driven insights for revenue growth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9350097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Dataset &amp; Data Preprocessing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Source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NYC Yellow Taxi Dataset (January 2023)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79880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Cleaning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79952"/>
            <a:ext cx="397811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Removed missing values (2.34%)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2928" y="4822150"/>
            <a:ext cx="397811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Dropped duplicate entries (39.77%)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5264348"/>
            <a:ext cx="397811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Cash &amp; Card transactions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2067" y="379880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72067" y="4379952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Passenger count, trip distance, fare amount, payment type.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"/>
          <p:cNvSpPr/>
          <p:nvPr/>
        </p:nvSpPr>
        <p:spPr>
          <a:xfrm>
            <a:off x="6280190" y="1832610"/>
            <a:ext cx="7556400" cy="1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33939"/>
              </a:buClr>
              <a:buSzPts val="4450"/>
              <a:buFont typeface="Syne"/>
              <a:buNone/>
            </a:pPr>
            <a:r>
              <a:rPr lang="en-US" sz="4450" b="1">
                <a:solidFill>
                  <a:srgbClr val="233939"/>
                </a:solidFill>
                <a:latin typeface="Syne"/>
                <a:ea typeface="Syne"/>
                <a:cs typeface="Syne"/>
                <a:sym typeface="Syne"/>
              </a:rPr>
              <a:t>Distribution of </a:t>
            </a:r>
            <a:endParaRPr sz="4450" b="1">
              <a:solidFill>
                <a:srgbClr val="233939"/>
              </a:solidFill>
              <a:latin typeface="Syne"/>
              <a:ea typeface="Syne"/>
              <a:cs typeface="Syne"/>
              <a:sym typeface="Syne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33939"/>
              </a:buClr>
              <a:buSzPts val="4450"/>
              <a:buFont typeface="Syne"/>
              <a:buNone/>
            </a:pPr>
            <a:r>
              <a:rPr lang="en-US" sz="4450" b="1" i="0" u="none" strike="noStrike" cap="none">
                <a:solidFill>
                  <a:srgbClr val="233939"/>
                </a:solidFill>
                <a:latin typeface="Syne"/>
                <a:ea typeface="Syne"/>
                <a:cs typeface="Syne"/>
                <a:sym typeface="Syne"/>
              </a:rPr>
              <a:t>Payment Type </a:t>
            </a:r>
            <a:endParaRPr sz="4450" b="0" i="0" u="none" strike="noStrike" cap="none"/>
          </a:p>
        </p:txBody>
      </p:sp>
      <p:sp>
        <p:nvSpPr>
          <p:cNvPr id="25" name="Google Shape;25;p2"/>
          <p:cNvSpPr/>
          <p:nvPr/>
        </p:nvSpPr>
        <p:spPr>
          <a:xfrm>
            <a:off x="6280190" y="3845481"/>
            <a:ext cx="510300" cy="510300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9525" cap="flat" cmpd="sng">
            <a:solidFill>
              <a:srgbClr val="C3D4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" name="Google Shape;26;p2"/>
          <p:cNvSpPr/>
          <p:nvPr/>
        </p:nvSpPr>
        <p:spPr>
          <a:xfrm>
            <a:off x="6468904" y="3930491"/>
            <a:ext cx="132900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2650"/>
              <a:buFont typeface="Syne"/>
              <a:buNone/>
            </a:pPr>
            <a:r>
              <a:rPr lang="en-US" sz="2650" b="1" i="0" u="none" strike="noStrike" cap="none">
                <a:solidFill>
                  <a:srgbClr val="3B4E4E"/>
                </a:solidFill>
                <a:latin typeface="Syne"/>
                <a:ea typeface="Syne"/>
                <a:cs typeface="Syne"/>
                <a:sym typeface="Syne"/>
              </a:rPr>
              <a:t>1</a:t>
            </a:r>
            <a:endParaRPr sz="2650" b="0" i="0" u="none" strike="noStrike" cap="none"/>
          </a:p>
        </p:txBody>
      </p:sp>
      <p:sp>
        <p:nvSpPr>
          <p:cNvPr id="27" name="Google Shape;27;p2"/>
          <p:cNvSpPr/>
          <p:nvPr/>
        </p:nvSpPr>
        <p:spPr>
          <a:xfrm>
            <a:off x="7017306" y="3845481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2200"/>
              <a:buFont typeface="Syne"/>
              <a:buNone/>
            </a:pPr>
            <a:r>
              <a:rPr lang="en-US" sz="2200" b="1" i="0" u="none" strike="noStrike" cap="none">
                <a:solidFill>
                  <a:srgbClr val="3B4E4E"/>
                </a:solidFill>
                <a:latin typeface="Syne"/>
                <a:ea typeface="Syne"/>
                <a:cs typeface="Syne"/>
                <a:sym typeface="Syne"/>
              </a:rPr>
              <a:t>Frequency</a:t>
            </a:r>
            <a:endParaRPr sz="2200" b="0" i="0" u="none" strike="noStrike" cap="none"/>
          </a:p>
        </p:txBody>
      </p:sp>
      <p:sp>
        <p:nvSpPr>
          <p:cNvPr id="28" name="Google Shape;28;p2"/>
          <p:cNvSpPr/>
          <p:nvPr/>
        </p:nvSpPr>
        <p:spPr>
          <a:xfrm>
            <a:off x="7017306" y="4335899"/>
            <a:ext cx="29277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750"/>
              <a:buFont typeface="Overpass Light"/>
              <a:buNone/>
            </a:pPr>
            <a:r>
              <a:rPr lang="en-US" sz="1750" b="0" i="0" u="none" strike="noStrike" cap="none">
                <a:solidFill>
                  <a:srgbClr val="3B4E4E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Card payments are more frequent</a:t>
            </a:r>
            <a:endParaRPr sz="1750" b="0" i="0" u="none" strike="noStrike" cap="none"/>
          </a:p>
        </p:txBody>
      </p:sp>
      <p:sp>
        <p:nvSpPr>
          <p:cNvPr id="29" name="Google Shape;29;p2"/>
          <p:cNvSpPr/>
          <p:nvPr/>
        </p:nvSpPr>
        <p:spPr>
          <a:xfrm>
            <a:off x="10171867" y="3845481"/>
            <a:ext cx="510300" cy="510300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9525" cap="flat" cmpd="sng">
            <a:solidFill>
              <a:srgbClr val="C3D4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" name="Google Shape;30;p2"/>
          <p:cNvSpPr/>
          <p:nvPr/>
        </p:nvSpPr>
        <p:spPr>
          <a:xfrm>
            <a:off x="10320814" y="3930491"/>
            <a:ext cx="212400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2650"/>
              <a:buFont typeface="Syne"/>
              <a:buNone/>
            </a:pPr>
            <a:r>
              <a:rPr lang="en-US" sz="2650" b="1" i="0" u="none" strike="noStrike" cap="none">
                <a:solidFill>
                  <a:srgbClr val="3B4E4E"/>
                </a:solidFill>
                <a:latin typeface="Syne"/>
                <a:ea typeface="Syne"/>
                <a:cs typeface="Syne"/>
                <a:sym typeface="Syne"/>
              </a:rPr>
              <a:t>2</a:t>
            </a:r>
            <a:endParaRPr sz="2650" b="0" i="0" u="none" strike="noStrike" cap="none"/>
          </a:p>
        </p:txBody>
      </p:sp>
      <p:sp>
        <p:nvSpPr>
          <p:cNvPr id="31" name="Google Shape;31;p2"/>
          <p:cNvSpPr/>
          <p:nvPr/>
        </p:nvSpPr>
        <p:spPr>
          <a:xfrm>
            <a:off x="10908983" y="3845481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2200"/>
              <a:buFont typeface="Syne"/>
              <a:buNone/>
            </a:pPr>
            <a:r>
              <a:rPr lang="en-US" sz="2200" b="1" i="0" u="none" strike="noStrike" cap="none">
                <a:solidFill>
                  <a:srgbClr val="3B4E4E"/>
                </a:solidFill>
                <a:latin typeface="Syne"/>
                <a:ea typeface="Syne"/>
                <a:cs typeface="Syne"/>
                <a:sym typeface="Syne"/>
              </a:rPr>
              <a:t>Average</a:t>
            </a:r>
            <a:endParaRPr sz="2200" b="0" i="0" u="none" strike="noStrike" cap="none"/>
          </a:p>
        </p:txBody>
      </p:sp>
      <p:sp>
        <p:nvSpPr>
          <p:cNvPr id="32" name="Google Shape;32;p2"/>
          <p:cNvSpPr/>
          <p:nvPr/>
        </p:nvSpPr>
        <p:spPr>
          <a:xfrm>
            <a:off x="10908983" y="4335899"/>
            <a:ext cx="29277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750"/>
              <a:buFont typeface="Overpass Light"/>
              <a:buNone/>
            </a:pPr>
            <a:r>
              <a:rPr lang="en-US" sz="1750" b="0" i="0" u="none" strike="noStrike" cap="none">
                <a:solidFill>
                  <a:srgbClr val="3B4E4E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Cash fares tend to be lower</a:t>
            </a:r>
            <a:endParaRPr sz="1750" b="0" i="0" u="none" strike="noStrike" cap="none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45" y="1738630"/>
            <a:ext cx="5578475" cy="49149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"/>
          <p:cNvSpPr/>
          <p:nvPr/>
        </p:nvSpPr>
        <p:spPr>
          <a:xfrm>
            <a:off x="773073" y="608409"/>
            <a:ext cx="7597800" cy="13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233939"/>
              </a:buClr>
              <a:buSzPts val="4300"/>
              <a:buFont typeface="Syne"/>
              <a:buNone/>
            </a:pPr>
            <a:r>
              <a:rPr lang="en-US" sz="4300" b="1" i="0" u="none" strike="noStrike" cap="none">
                <a:solidFill>
                  <a:srgbClr val="233939"/>
                </a:solidFill>
                <a:latin typeface="Syne"/>
                <a:ea typeface="Syne"/>
                <a:cs typeface="Syne"/>
                <a:sym typeface="Syne"/>
              </a:rPr>
              <a:t>Hypothesis Testing: Payment Type vs. Fare</a:t>
            </a:r>
            <a:endParaRPr sz="4300" b="0" i="0" u="none" strike="noStrike" cap="none"/>
          </a:p>
        </p:txBody>
      </p:sp>
      <p:pic>
        <p:nvPicPr>
          <p:cNvPr id="35" name="Google Shape;35;p3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73073" y="2320052"/>
            <a:ext cx="1104424" cy="132528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3"/>
          <p:cNvSpPr/>
          <p:nvPr/>
        </p:nvSpPr>
        <p:spPr>
          <a:xfrm>
            <a:off x="2208728" y="2540913"/>
            <a:ext cx="27612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2150"/>
              <a:buFont typeface="Syne"/>
              <a:buNone/>
            </a:pPr>
            <a:r>
              <a:rPr lang="en-US" sz="2150" b="1" i="0" u="none" strike="noStrike" cap="none">
                <a:solidFill>
                  <a:srgbClr val="3B4E4E"/>
                </a:solidFill>
                <a:latin typeface="Syne"/>
                <a:ea typeface="Syne"/>
                <a:cs typeface="Syne"/>
                <a:sym typeface="Syne"/>
              </a:rPr>
              <a:t>H₀</a:t>
            </a:r>
            <a:endParaRPr sz="2150" b="0" i="0" u="none" strike="noStrike" cap="none"/>
          </a:p>
        </p:txBody>
      </p:sp>
      <p:sp>
        <p:nvSpPr>
          <p:cNvPr id="37" name="Google Shape;37;p3"/>
          <p:cNvSpPr/>
          <p:nvPr/>
        </p:nvSpPr>
        <p:spPr>
          <a:xfrm>
            <a:off x="2208728" y="3018473"/>
            <a:ext cx="61623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700"/>
              <a:buFont typeface="Overpass Light"/>
              <a:buNone/>
            </a:pPr>
            <a:r>
              <a:rPr lang="en-US" sz="1700" b="0" i="0" u="none" strike="noStrike" cap="none">
                <a:solidFill>
                  <a:srgbClr val="3B4E4E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No fare difference</a:t>
            </a:r>
            <a:endParaRPr sz="1700" b="0" i="0" u="none" strike="noStrike" cap="none"/>
          </a:p>
        </p:txBody>
      </p:sp>
      <p:pic>
        <p:nvPicPr>
          <p:cNvPr id="38" name="Google Shape;38;p3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73073" y="3645337"/>
            <a:ext cx="1104424" cy="132528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3"/>
          <p:cNvSpPr/>
          <p:nvPr/>
        </p:nvSpPr>
        <p:spPr>
          <a:xfrm>
            <a:off x="2208728" y="3866198"/>
            <a:ext cx="27612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2150"/>
              <a:buFont typeface="Syne"/>
              <a:buNone/>
            </a:pPr>
            <a:r>
              <a:rPr lang="en-US" sz="2150" b="1" i="0" u="none" strike="noStrike" cap="none">
                <a:solidFill>
                  <a:srgbClr val="3B4E4E"/>
                </a:solidFill>
                <a:latin typeface="Syne"/>
                <a:ea typeface="Syne"/>
                <a:cs typeface="Syne"/>
                <a:sym typeface="Syne"/>
              </a:rPr>
              <a:t>H₁</a:t>
            </a:r>
            <a:endParaRPr sz="2150" b="0" i="0" u="none" strike="noStrike" cap="none"/>
          </a:p>
        </p:txBody>
      </p:sp>
      <p:sp>
        <p:nvSpPr>
          <p:cNvPr id="40" name="Google Shape;40;p3"/>
          <p:cNvSpPr/>
          <p:nvPr/>
        </p:nvSpPr>
        <p:spPr>
          <a:xfrm>
            <a:off x="2208728" y="4343757"/>
            <a:ext cx="61623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700"/>
              <a:buFont typeface="Overpass Light"/>
              <a:buNone/>
            </a:pPr>
            <a:r>
              <a:rPr lang="en-US" sz="1700" b="0" i="0" u="none" strike="noStrike" cap="none">
                <a:solidFill>
                  <a:srgbClr val="3B4E4E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Payment type affects fare</a:t>
            </a:r>
            <a:endParaRPr sz="1700" b="0" i="0" u="none" strike="noStrike" cap="none"/>
          </a:p>
        </p:txBody>
      </p:sp>
      <p:pic>
        <p:nvPicPr>
          <p:cNvPr id="41" name="Google Shape;41;p3" descr="preencoded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73073" y="4970621"/>
            <a:ext cx="1104424" cy="132528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3"/>
          <p:cNvSpPr/>
          <p:nvPr/>
        </p:nvSpPr>
        <p:spPr>
          <a:xfrm>
            <a:off x="2208728" y="5191482"/>
            <a:ext cx="27612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2150"/>
              <a:buFont typeface="Syne"/>
              <a:buNone/>
            </a:pPr>
            <a:r>
              <a:rPr lang="en-US" sz="2150" b="1" i="0" u="none" strike="noStrike" cap="none">
                <a:solidFill>
                  <a:srgbClr val="3B4E4E"/>
                </a:solidFill>
                <a:latin typeface="Syne"/>
                <a:ea typeface="Syne"/>
                <a:cs typeface="Syne"/>
                <a:sym typeface="Syne"/>
              </a:rPr>
              <a:t>Result</a:t>
            </a:r>
            <a:endParaRPr sz="2150" b="0" i="0" u="none" strike="noStrike" cap="none"/>
          </a:p>
        </p:txBody>
      </p:sp>
      <p:sp>
        <p:nvSpPr>
          <p:cNvPr id="43" name="Google Shape;43;p3"/>
          <p:cNvSpPr/>
          <p:nvPr/>
        </p:nvSpPr>
        <p:spPr>
          <a:xfrm>
            <a:off x="2208728" y="5669042"/>
            <a:ext cx="61623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700"/>
              <a:buFont typeface="Overpass Light"/>
              <a:buNone/>
            </a:pPr>
            <a:r>
              <a:rPr lang="en-US" sz="1700" b="0" i="0" u="none" strike="noStrike" cap="none">
                <a:solidFill>
                  <a:srgbClr val="3B4E4E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p-value = 0.00 → Reject H₀</a:t>
            </a:r>
            <a:endParaRPr sz="1700" b="0" i="0" u="none" strike="noStrike" cap="none"/>
          </a:p>
        </p:txBody>
      </p:sp>
      <p:pic>
        <p:nvPicPr>
          <p:cNvPr id="44" name="Google Shape;44;p3" descr="preencoded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73073" y="6295906"/>
            <a:ext cx="1104424" cy="132528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3"/>
          <p:cNvSpPr/>
          <p:nvPr/>
        </p:nvSpPr>
        <p:spPr>
          <a:xfrm>
            <a:off x="2208728" y="6516767"/>
            <a:ext cx="27612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2150"/>
              <a:buFont typeface="Syne"/>
              <a:buNone/>
            </a:pPr>
            <a:r>
              <a:rPr lang="en-US" sz="2150" b="1" i="0" u="none" strike="noStrike" cap="none">
                <a:solidFill>
                  <a:srgbClr val="3B4E4E"/>
                </a:solidFill>
                <a:latin typeface="Syne"/>
                <a:ea typeface="Syne"/>
                <a:cs typeface="Syne"/>
                <a:sym typeface="Syne"/>
              </a:rPr>
              <a:t>Conclusion</a:t>
            </a:r>
            <a:endParaRPr sz="2150" b="0" i="0" u="none" strike="noStrike" cap="none"/>
          </a:p>
        </p:txBody>
      </p:sp>
      <p:sp>
        <p:nvSpPr>
          <p:cNvPr id="46" name="Google Shape;46;p3"/>
          <p:cNvSpPr/>
          <p:nvPr/>
        </p:nvSpPr>
        <p:spPr>
          <a:xfrm>
            <a:off x="2208728" y="6994327"/>
            <a:ext cx="61623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700"/>
              <a:buFont typeface="Overpass Light"/>
              <a:buNone/>
            </a:pPr>
            <a:r>
              <a:rPr lang="en-US" sz="1700" b="0" i="0" u="none" strike="noStrike" cap="none">
                <a:solidFill>
                  <a:srgbClr val="3B4E4E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Card payments higher</a:t>
            </a:r>
            <a:endParaRPr sz="1700" b="0" i="0" u="none" strike="noStrike" cap="non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69914"/>
            <a:ext cx="12735997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Regression Analysis: Key Revenue Drivers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332321"/>
            <a:ext cx="3260646" cy="1306949"/>
          </a:xfrm>
          <a:prstGeom prst="roundRect">
            <a:avLst>
              <a:gd name="adj" fmla="val 728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759041"/>
            <a:ext cx="110609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4281249" y="3559135"/>
            <a:ext cx="201168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Trip Duration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81249" y="4049554"/>
            <a:ext cx="201168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Strongest Predictor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4167783" y="4624030"/>
            <a:ext cx="9555480" cy="15240"/>
          </a:xfrm>
          <a:prstGeom prst="roundRect">
            <a:avLst>
              <a:gd name="adj" fmla="val 625116"/>
            </a:avLst>
          </a:prstGeom>
          <a:solidFill>
            <a:srgbClr val="C3D4CC"/>
          </a:solidFill>
        </p:spPr>
      </p:sp>
      <p:sp>
        <p:nvSpPr>
          <p:cNvPr id="8" name="Shape 6"/>
          <p:cNvSpPr/>
          <p:nvPr/>
        </p:nvSpPr>
        <p:spPr>
          <a:xfrm>
            <a:off x="793790" y="4752618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8224" y="5179338"/>
            <a:ext cx="176927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42014" y="4979432"/>
            <a:ext cx="2260521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Payment Type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42014" y="5469850"/>
            <a:ext cx="22605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Cash fares lower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03697"/>
            <a:ext cx="7556421" cy="21263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Business Insights &amp; Actionable Recommendations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70196"/>
            <a:ext cx="7556421" cy="1764387"/>
          </a:xfrm>
          <a:prstGeom prst="roundRect">
            <a:avLst>
              <a:gd name="adj" fmla="val 539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70463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Findings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4195048"/>
            <a:ext cx="70875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Card payments higher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14624" y="4637246"/>
            <a:ext cx="70875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Trip durations increase earnings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461397"/>
            <a:ext cx="7556421" cy="1764387"/>
          </a:xfrm>
          <a:prstGeom prst="roundRect">
            <a:avLst>
              <a:gd name="adj" fmla="val 539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14624" y="5695831"/>
            <a:ext cx="3017044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Recommendations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14624" y="6186249"/>
            <a:ext cx="70875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Incentivize cashless payments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514624" y="6628448"/>
            <a:ext cx="70875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Optimize pricing strategies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73386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Revenue Optimization Strategy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3131106"/>
            <a:ext cx="30480" cy="3725108"/>
          </a:xfrm>
          <a:prstGeom prst="roundRect">
            <a:avLst>
              <a:gd name="adj" fmla="val 312558"/>
            </a:avLst>
          </a:prstGeom>
          <a:solidFill>
            <a:srgbClr val="C3D4CC"/>
          </a:solidFill>
        </p:spPr>
      </p:sp>
      <p:sp>
        <p:nvSpPr>
          <p:cNvPr id="5" name="Shape 2"/>
          <p:cNvSpPr/>
          <p:nvPr/>
        </p:nvSpPr>
        <p:spPr>
          <a:xfrm>
            <a:off x="6845022" y="3626168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3D4CC"/>
          </a:solidFill>
        </p:spPr>
      </p:sp>
      <p:sp>
        <p:nvSpPr>
          <p:cNvPr id="6" name="Shape 3"/>
          <p:cNvSpPr/>
          <p:nvPr/>
        </p:nvSpPr>
        <p:spPr>
          <a:xfrm>
            <a:off x="6365200" y="338625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53914" y="3471267"/>
            <a:ext cx="132755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335792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Short-Term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3848338"/>
            <a:ext cx="596872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Train drivers on digital payments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867888" y="4290536"/>
            <a:ext cx="596872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Cash payment surcharges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845022" y="5602129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3D4CC"/>
          </a:solidFill>
        </p:spPr>
      </p:sp>
      <p:sp>
        <p:nvSpPr>
          <p:cNvPr id="12" name="Shape 9"/>
          <p:cNvSpPr/>
          <p:nvPr/>
        </p:nvSpPr>
        <p:spPr>
          <a:xfrm>
            <a:off x="6365200" y="53622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14148" y="5447228"/>
            <a:ext cx="212288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867888" y="533388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Long-Term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867888" y="5824299"/>
            <a:ext cx="596872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Adjust pricing for trips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867888" y="6266497"/>
            <a:ext cx="596872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Track revenue trends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204805"/>
            <a:ext cx="90614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Next Steps &amp; Further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457819"/>
            <a:ext cx="397811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Analyze peak hours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5332928" y="4457819"/>
            <a:ext cx="397811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Include driver behavior trends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9872067" y="4457819"/>
            <a:ext cx="397811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Explore external factors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1400</Words>
  <Application>WPS Presentation</Application>
  <PresentationFormat/>
  <Paragraphs>127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7" baseType="lpstr">
      <vt:lpstr>Arial</vt:lpstr>
      <vt:lpstr>SimSun</vt:lpstr>
      <vt:lpstr>Wingdings</vt:lpstr>
      <vt:lpstr>Syne</vt:lpstr>
      <vt:lpstr>Segoe Print</vt:lpstr>
      <vt:lpstr>Overpass Light</vt:lpstr>
      <vt:lpstr>Syne Bold</vt:lpstr>
      <vt:lpstr>Syne Bold</vt:lpstr>
      <vt:lpstr>Syne Bold</vt:lpstr>
      <vt:lpstr>Overpass Light</vt:lpstr>
      <vt:lpstr>Overpass Light</vt:lpstr>
      <vt:lpstr>Overpass Light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Priyam</cp:lastModifiedBy>
  <cp:revision>1</cp:revision>
  <dcterms:created xsi:type="dcterms:W3CDTF">2025-03-02T13:33:50Z</dcterms:created>
  <dcterms:modified xsi:type="dcterms:W3CDTF">2025-03-02T13:33:50Z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0E733C47D98E4634B3EC6EABE8402273_12</vt:lpwstr>
  </property>
  <property fmtid="{D5CDD505-2E9C-101B-9397-08002B2CF9AE}" pid="3" name="KSOProductBuildVer">
    <vt:lpwstr>1033-12.2.0.19805</vt:lpwstr>
  </property>
</Properties>
</file>